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32"/>
  </p:notesMasterIdLst>
  <p:handoutMasterIdLst>
    <p:handoutMasterId r:id="rId33"/>
  </p:handoutMasterIdLst>
  <p:sldIdLst>
    <p:sldId id="256" r:id="rId2"/>
    <p:sldId id="467" r:id="rId3"/>
    <p:sldId id="384" r:id="rId4"/>
    <p:sldId id="398" r:id="rId5"/>
    <p:sldId id="399" r:id="rId6"/>
    <p:sldId id="400" r:id="rId7"/>
    <p:sldId id="409" r:id="rId8"/>
    <p:sldId id="410" r:id="rId9"/>
    <p:sldId id="401" r:id="rId10"/>
    <p:sldId id="402" r:id="rId11"/>
    <p:sldId id="404" r:id="rId12"/>
    <p:sldId id="408" r:id="rId13"/>
    <p:sldId id="405" r:id="rId14"/>
    <p:sldId id="406" r:id="rId15"/>
    <p:sldId id="494" r:id="rId16"/>
    <p:sldId id="495" r:id="rId17"/>
    <p:sldId id="496" r:id="rId18"/>
    <p:sldId id="414" r:id="rId19"/>
    <p:sldId id="416" r:id="rId20"/>
    <p:sldId id="420" r:id="rId21"/>
    <p:sldId id="423" r:id="rId22"/>
    <p:sldId id="421" r:id="rId23"/>
    <p:sldId id="422" r:id="rId24"/>
    <p:sldId id="424" r:id="rId25"/>
    <p:sldId id="425" r:id="rId26"/>
    <p:sldId id="426" r:id="rId27"/>
    <p:sldId id="440" r:id="rId28"/>
    <p:sldId id="497" r:id="rId29"/>
    <p:sldId id="493" r:id="rId30"/>
    <p:sldId id="492" r:id="rId31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gb2312"/>
  <p:clrMru>
    <a:srgbClr val="0000FF"/>
    <a:srgbClr val="0033CC"/>
    <a:srgbClr val="FF3300"/>
    <a:srgbClr val="CC0000"/>
    <a:srgbClr val="008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17" autoAdjust="0"/>
    <p:restoredTop sz="85565" autoAdjust="0"/>
  </p:normalViewPr>
  <p:slideViewPr>
    <p:cSldViewPr>
      <p:cViewPr varScale="1">
        <p:scale>
          <a:sx n="60" d="100"/>
          <a:sy n="60" d="100"/>
        </p:scale>
        <p:origin x="-110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2286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84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84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63AD8A4-96D0-4440-90B8-21D47B90A03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61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18F7878-AFD8-4EE9-A04F-6C51BD1A2B8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D31073-D5F0-4818-A08F-A2E1B3C92312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D17F6A-24FD-47A7-90CD-2AB8A2649FFE}" type="slidenum">
              <a:rPr lang="zh-CN" altLang="en-US"/>
              <a:pPr/>
              <a:t>‹#›</a:t>
            </a:fld>
            <a:r>
              <a:rPr lang="en-US" altLang="zh-CN"/>
              <a:t>/39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69C00CF-FF22-46D3-AA98-2A3D0C1263A3}" type="slidenum">
              <a:rPr lang="zh-CN" altLang="en-US" smtClean="0"/>
              <a:pPr/>
              <a:t>‹#›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7744EA-4F93-4E89-A528-916923B51044}" type="slidenum">
              <a:rPr lang="zh-CN" altLang="en-US" smtClean="0"/>
              <a:pPr/>
              <a:t>‹#›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2D02D-417B-4D30-9288-1419C9EA9F23}" type="slidenum">
              <a:rPr lang="zh-CN" altLang="en-US" smtClean="0"/>
              <a:pPr/>
              <a:t>‹#›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EB4B166-1A86-4F3D-860C-2C8F3E81F27B}" type="slidenum">
              <a:rPr lang="zh-CN" altLang="en-US" smtClean="0"/>
              <a:pPr/>
              <a:t>‹#›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B74738-9CF3-4EB1-B048-538146A4C29F}" type="slidenum">
              <a:rPr lang="zh-CN" altLang="en-US" smtClean="0"/>
              <a:pPr/>
              <a:t>‹#›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ea typeface="宋体" pitchFamily="2" charset="-122"/>
              </a:defRPr>
            </a:lvl1pPr>
          </a:lstStyle>
          <a:p>
            <a:fld id="{81643D68-EC48-4D7E-A7C9-276D45C0EEDA}" type="slidenum">
              <a:rPr lang="zh-CN" altLang="en-US" smtClean="0"/>
              <a:pPr/>
              <a:t>‹#›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graphicFrame>
        <p:nvGraphicFramePr>
          <p:cNvPr id="43015" name="Object 7"/>
          <p:cNvGraphicFramePr>
            <a:graphicFrameLocks noChangeAspect="1"/>
          </p:cNvGraphicFramePr>
          <p:nvPr/>
        </p:nvGraphicFramePr>
        <p:xfrm>
          <a:off x="7696200" y="5753100"/>
          <a:ext cx="1117600" cy="698500"/>
        </p:xfrm>
        <a:graphic>
          <a:graphicData uri="http://schemas.openxmlformats.org/presentationml/2006/ole">
            <p:oleObj spid="_x0000_s43015" name="Image" r:id="rId9" imgW="4066361" imgH="2541475" progId="">
              <p:embed/>
            </p:oleObj>
          </a:graphicData>
        </a:graphic>
      </p:graphicFrame>
      <p:sp>
        <p:nvSpPr>
          <p:cNvPr id="43018" name="Text Box 10"/>
          <p:cNvSpPr txBox="1">
            <a:spLocks noChangeArrowheads="1"/>
          </p:cNvSpPr>
          <p:nvPr/>
        </p:nvSpPr>
        <p:spPr bwMode="auto">
          <a:xfrm>
            <a:off x="5943600" y="609600"/>
            <a:ext cx="2571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zh-CN" altLang="en-US">
                <a:solidFill>
                  <a:schemeClr val="bg2"/>
                </a:solidFill>
                <a:latin typeface="Lucida Sans" pitchFamily="34" charset="0"/>
                <a:ea typeface="宋体" pitchFamily="2" charset="-122"/>
              </a:rPr>
              <a:t> </a:t>
            </a:r>
          </a:p>
        </p:txBody>
      </p:sp>
      <p:sp>
        <p:nvSpPr>
          <p:cNvPr id="43019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Fill in</a:t>
            </a:r>
          </a:p>
        </p:txBody>
      </p:sp>
      <p:sp>
        <p:nvSpPr>
          <p:cNvPr id="43020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153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pic>
        <p:nvPicPr>
          <p:cNvPr id="43022" name="Picture 1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143000" y="990600"/>
            <a:ext cx="6973888" cy="187325"/>
          </a:xfrm>
          <a:prstGeom prst="rect">
            <a:avLst/>
          </a:prstGeom>
          <a:noFill/>
        </p:spPr>
      </p:pic>
      <p:sp>
        <p:nvSpPr>
          <p:cNvPr id="43024" name="Text Box 16"/>
          <p:cNvSpPr txBox="1">
            <a:spLocks noChangeArrowheads="1"/>
          </p:cNvSpPr>
          <p:nvPr/>
        </p:nvSpPr>
        <p:spPr bwMode="auto">
          <a:xfrm>
            <a:off x="533400" y="1524000"/>
            <a:ext cx="800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zh-CN" altLang="en-US" sz="2800">
              <a:ea typeface="宋体" pitchFamily="2" charset="-122"/>
            </a:endParaRPr>
          </a:p>
        </p:txBody>
      </p:sp>
      <p:pic>
        <p:nvPicPr>
          <p:cNvPr id="43030" name="Picture 22" descr="0080020691001280270414"/>
          <p:cNvPicPr>
            <a:picLocks noChangeAspect="1" noChangeArrowheads="1"/>
          </p:cNvPicPr>
          <p:nvPr userDrawn="1"/>
        </p:nvPicPr>
        <p:blipFill>
          <a:blip r:embed="rId11"/>
          <a:srcRect l="13731" r="69485"/>
          <a:stretch>
            <a:fillRect/>
          </a:stretch>
        </p:blipFill>
        <p:spPr bwMode="auto">
          <a:xfrm>
            <a:off x="76200" y="87313"/>
            <a:ext cx="838200" cy="90328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Lucida Sans Unicode" pitchFamily="34" charset="0"/>
          <a:cs typeface="Lucida Sans Unicode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Lucida Sans Unicode" pitchFamily="34" charset="0"/>
          <a:cs typeface="Lucida Sans Unicode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Lucida Sans Unicode" pitchFamily="34" charset="0"/>
          <a:cs typeface="Lucida Sans Unicode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Lucida Sans Unicode" pitchFamily="34" charset="0"/>
          <a:cs typeface="Lucida Sans Unicode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Lucida Sans Unicode" pitchFamily="34" charset="0"/>
          <a:cs typeface="Lucida Sans Unicode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Lucida Sans Unicode" pitchFamily="34" charset="0"/>
          <a:cs typeface="Lucida Sans Unicode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Lucida Sans Unicode" pitchFamily="34" charset="0"/>
          <a:cs typeface="Lucida Sans Unicode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Lucida Sans Unicode" pitchFamily="34" charset="0"/>
          <a:cs typeface="Lucida Sans Unicode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Blip>
          <a:blip r:embed="rId12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Blip>
          <a:blip r:embed="rId12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Blip>
          <a:blip r:embed="rId12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Blip>
          <a:blip r:embed="rId12"/>
        </a:buBlip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Blip>
          <a:blip r:embed="rId12"/>
        </a:buBlip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2"/>
        </a:buBlip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2"/>
        </a:buBlip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2"/>
        </a:buBlip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2"/>
        </a:buBlip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cs186fall2013/section-note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752600"/>
            <a:ext cx="8305800" cy="1470025"/>
          </a:xfrm>
        </p:spPr>
        <p:txBody>
          <a:bodyPr/>
          <a:lstStyle/>
          <a:p>
            <a:r>
              <a:rPr lang="zh-CN" altLang="en-US" sz="4800" dirty="0" smtClean="0">
                <a:ea typeface="宋体" pitchFamily="2" charset="-122"/>
              </a:rPr>
              <a:t>数据库实用技术</a:t>
            </a:r>
            <a:endParaRPr lang="en-US" altLang="zh-CN" sz="4800" dirty="0">
              <a:ea typeface="宋体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553200" cy="2209800"/>
          </a:xfrm>
        </p:spPr>
        <p:txBody>
          <a:bodyPr/>
          <a:lstStyle/>
          <a:p>
            <a:r>
              <a:rPr lang="zh-CN" altLang="en-US" sz="3200" dirty="0" smtClean="0"/>
              <a:t>丁艳辉</a:t>
            </a:r>
            <a:endParaRPr lang="en-US" altLang="zh-CN" sz="3200" dirty="0" smtClean="0"/>
          </a:p>
          <a:p>
            <a:endParaRPr lang="en-US" altLang="zh-CN" dirty="0" smtClean="0"/>
          </a:p>
          <a:p>
            <a:r>
              <a:rPr lang="zh-CN" altLang="en-US" sz="3200" dirty="0" smtClean="0"/>
              <a:t>山东师范大学</a:t>
            </a:r>
            <a:endParaRPr lang="en-US" altLang="zh-CN" sz="3200" dirty="0" smtClean="0"/>
          </a:p>
          <a:p>
            <a:r>
              <a:rPr lang="en-US" altLang="zh-CN" sz="3200" dirty="0" smtClean="0"/>
              <a:t>2020</a:t>
            </a:r>
            <a:r>
              <a:rPr lang="zh-CN" altLang="en-US" sz="3200" dirty="0" smtClean="0"/>
              <a:t>年</a:t>
            </a:r>
            <a:r>
              <a:rPr lang="en-US" altLang="zh-CN" sz="3200" dirty="0" smtClean="0"/>
              <a:t>09</a:t>
            </a:r>
            <a:r>
              <a:rPr lang="zh-CN" altLang="en-US" sz="3200" dirty="0" smtClean="0"/>
              <a:t>月</a:t>
            </a:r>
            <a:endParaRPr lang="en-US" altLang="zh-CN" sz="3200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UC Berkeley</a:t>
            </a:r>
            <a:endParaRPr lang="zh-CN" altLang="en-US" dirty="0"/>
          </a:p>
        </p:txBody>
      </p:sp>
      <p:pic>
        <p:nvPicPr>
          <p:cNvPr id="5" name="内容占位符 4" descr="Haas-120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49475"/>
            <a:ext cx="8153400" cy="339725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10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UC Berkeley</a:t>
            </a:r>
            <a:endParaRPr lang="zh-CN" altLang="en-US" dirty="0"/>
          </a:p>
        </p:txBody>
      </p:sp>
      <p:pic>
        <p:nvPicPr>
          <p:cNvPr id="5" name="内容占位符 4" descr="70166559_2953287731365364_1287199344969121792_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00" y="1676400"/>
            <a:ext cx="7721600" cy="43434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11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Stanford University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12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pic>
        <p:nvPicPr>
          <p:cNvPr id="5" name="内容占位符 4" descr="undergrad-class-8x5-1499x9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347" y="1676400"/>
            <a:ext cx="6941105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UC Berkeley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13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pic>
        <p:nvPicPr>
          <p:cNvPr id="7" name="内容占位符 6" descr="29512ed40e5e30165a88042476fe3e9f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1" y="1066800"/>
            <a:ext cx="4343399" cy="2897905"/>
          </a:xfrm>
        </p:spPr>
      </p:pic>
      <p:pic>
        <p:nvPicPr>
          <p:cNvPr id="8" name="图片 7" descr="Footballers75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886200"/>
            <a:ext cx="4143375" cy="276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UC Berkeley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14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pic>
        <p:nvPicPr>
          <p:cNvPr id="6" name="图片 5" descr="img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3286125" cy="3914775"/>
          </a:xfrm>
          <a:prstGeom prst="rect">
            <a:avLst/>
          </a:prstGeom>
        </p:spPr>
      </p:pic>
      <p:pic>
        <p:nvPicPr>
          <p:cNvPr id="8" name="内容占位符 7" descr="kate-bergeron-19-2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5292" y="2819400"/>
            <a:ext cx="4917367" cy="3505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信创计划（信息技术应用创新产业，简称“信创”）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过去很多年间，我国</a:t>
            </a:r>
            <a:r>
              <a:rPr lang="en-US" altLang="zh-CN" dirty="0" smtClean="0"/>
              <a:t>IT</a:t>
            </a:r>
            <a:r>
              <a:rPr lang="zh-CN" altLang="en-US" dirty="0" smtClean="0"/>
              <a:t>底层标准、架构、生态等多是由美国</a:t>
            </a:r>
            <a:r>
              <a:rPr lang="en-US" altLang="zh-CN" dirty="0" smtClean="0"/>
              <a:t>IT</a:t>
            </a:r>
            <a:r>
              <a:rPr lang="zh-CN" altLang="en-US" dirty="0" smtClean="0"/>
              <a:t>巨头制定的，也因此存在着诸多安全</a:t>
            </a:r>
            <a:r>
              <a:rPr lang="zh-CN" altLang="en-US" dirty="0" smtClean="0"/>
              <a:t>风险。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在核心芯片、基础硬件、操作系统、中间件、数据服务器等领域实现国产</a:t>
            </a:r>
            <a:r>
              <a:rPr lang="zh-CN" altLang="en-US" dirty="0" smtClean="0"/>
              <a:t>替代。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15</a:t>
            </a:fld>
            <a:r>
              <a:rPr lang="en-US" altLang="zh-CN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芯片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  龙</a:t>
            </a:r>
            <a:r>
              <a:rPr lang="zh-CN" altLang="en-US" dirty="0" smtClean="0"/>
              <a:t>芯、飞腾、申威、兆芯、海光、海思 	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操作系统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   统</a:t>
            </a:r>
            <a:r>
              <a:rPr lang="zh-CN" altLang="en-US" dirty="0" smtClean="0"/>
              <a:t>信</a:t>
            </a:r>
            <a:r>
              <a:rPr lang="en-US" altLang="zh-CN" dirty="0" smtClean="0"/>
              <a:t>UOS</a:t>
            </a:r>
            <a:r>
              <a:rPr lang="zh-CN" altLang="en-US" dirty="0" smtClean="0"/>
              <a:t>，麒麟软件，中科方</a:t>
            </a:r>
            <a:r>
              <a:rPr lang="zh-CN" altLang="en-US" dirty="0" smtClean="0"/>
              <a:t>德、深度</a:t>
            </a:r>
            <a:r>
              <a:rPr lang="en-US" altLang="zh-CN" dirty="0" smtClean="0"/>
              <a:t>(</a:t>
            </a:r>
            <a:r>
              <a:rPr lang="zh-CN" altLang="en-US" dirty="0" smtClean="0"/>
              <a:t>深度</a:t>
            </a:r>
            <a:r>
              <a:rPr lang="en-US" altLang="zh-CN" dirty="0" smtClean="0"/>
              <a:t>Linux)</a:t>
            </a:r>
            <a:r>
              <a:rPr lang="zh-CN" altLang="en-US" dirty="0" smtClean="0"/>
              <a:t>、中科红旗（红旗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）等 </a:t>
            </a:r>
            <a:r>
              <a:rPr lang="zh-CN" altLang="en-US" dirty="0" smtClean="0"/>
              <a:t>	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数据库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</a:t>
            </a:r>
            <a:r>
              <a:rPr lang="zh-CN" altLang="en-US" dirty="0" smtClean="0"/>
              <a:t>瀚高、达梦</a:t>
            </a:r>
            <a:r>
              <a:rPr lang="zh-CN" altLang="en-US" dirty="0" smtClean="0"/>
              <a:t>、人大金仓、南大通用、神舟</a:t>
            </a:r>
            <a:r>
              <a:rPr lang="zh-CN" altLang="en-US" dirty="0" smtClean="0"/>
              <a:t>通用等</a:t>
            </a:r>
            <a:r>
              <a:rPr lang="zh-CN" altLang="en-US" dirty="0" smtClean="0"/>
              <a:t>	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16</a:t>
            </a:fld>
            <a:r>
              <a:rPr lang="en-US" altLang="zh-CN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当前形势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国际形势刻不容缓！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年轻一代肩负重任！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17</a:t>
            </a:fld>
            <a:r>
              <a:rPr lang="en-US" altLang="zh-CN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二、教程框架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5410200"/>
          </a:xfrm>
        </p:spPr>
        <p:txBody>
          <a:bodyPr/>
          <a:lstStyle/>
          <a:p>
            <a:r>
              <a:rPr lang="zh-CN" altLang="en-US" sz="2400" dirty="0" smtClean="0"/>
              <a:t>实验</a:t>
            </a:r>
            <a:r>
              <a:rPr lang="en-US" sz="2400" dirty="0" smtClean="0"/>
              <a:t>0. </a:t>
            </a:r>
            <a:r>
              <a:rPr lang="zh-CN" altLang="en-US" sz="2400" dirty="0" smtClean="0"/>
              <a:t> 环境配置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1. </a:t>
            </a:r>
            <a:r>
              <a:rPr lang="zh-CN" altLang="en-US" sz="2400" dirty="0" smtClean="0"/>
              <a:t> 磁盘及文件管理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2. </a:t>
            </a:r>
            <a:r>
              <a:rPr lang="zh-CN" altLang="en-US" sz="2400" dirty="0" smtClean="0"/>
              <a:t>内存管理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日志管理器</a:t>
            </a:r>
            <a:endParaRPr lang="en-US" altLang="zh-CN" sz="2400" dirty="0" smtClean="0"/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3. </a:t>
            </a:r>
            <a:r>
              <a:rPr lang="zh-CN" altLang="en-US" sz="2400" dirty="0" smtClean="0"/>
              <a:t>内存管理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缓冲区管理器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4. </a:t>
            </a:r>
            <a:r>
              <a:rPr lang="zh-CN" altLang="en-US" sz="2400" dirty="0" smtClean="0"/>
              <a:t>事务管理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5. </a:t>
            </a:r>
            <a:r>
              <a:rPr lang="zh-CN" altLang="en-US" sz="2400" dirty="0" smtClean="0"/>
              <a:t>记录管理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6. </a:t>
            </a:r>
            <a:r>
              <a:rPr lang="zh-CN" altLang="en-US" sz="2400" dirty="0" smtClean="0"/>
              <a:t>元数据管理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7.</a:t>
            </a:r>
            <a:r>
              <a:rPr lang="zh-CN" altLang="en-US" sz="2400" dirty="0" smtClean="0"/>
              <a:t> 查询过程管理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8. </a:t>
            </a:r>
            <a:r>
              <a:rPr lang="zh-CN" altLang="en-US" sz="2400" dirty="0" smtClean="0"/>
              <a:t>查询解析管理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9. </a:t>
            </a:r>
            <a:r>
              <a:rPr lang="zh-CN" altLang="en-US" sz="2400" dirty="0" smtClean="0"/>
              <a:t>查询计划管理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10. </a:t>
            </a:r>
            <a:r>
              <a:rPr lang="zh-CN" altLang="en-US" sz="2400" dirty="0" smtClean="0"/>
              <a:t>索引管理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11. </a:t>
            </a:r>
            <a:r>
              <a:rPr lang="zh-CN" altLang="en-US" sz="2400" dirty="0" smtClean="0"/>
              <a:t>查询优化管理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18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1. </a:t>
            </a:r>
            <a:r>
              <a:rPr lang="zh-CN" altLang="en-US" dirty="0" smtClean="0"/>
              <a:t>磁盘及文件管理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提出问题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分析问题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解决问题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19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DBMS</a:t>
            </a:r>
            <a:r>
              <a:rPr lang="zh-CN" altLang="en-US" dirty="0" smtClean="0"/>
              <a:t>实现教程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教程</a:t>
            </a:r>
            <a:r>
              <a:rPr lang="zh-CN" altLang="en-US" dirty="0" smtClean="0"/>
              <a:t>背景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教程框架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</a:t>
            </a:fld>
            <a:r>
              <a:rPr lang="en-US" altLang="zh-CN" smtClean="0"/>
              <a:t>/51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1. </a:t>
            </a:r>
            <a:r>
              <a:rPr lang="zh-CN" altLang="en-US" dirty="0" smtClean="0"/>
              <a:t>磁盘及文件管理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提出问题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295400"/>
            <a:ext cx="8153400" cy="167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提出问题</a:t>
            </a:r>
            <a:endParaRPr lang="en-US" altLang="zh-CN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dirty="0" smtClean="0"/>
              <a:t>   数据库如何被存储在物理磁盘上？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20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graphicFrame>
        <p:nvGraphicFramePr>
          <p:cNvPr id="82946" name="Object 2"/>
          <p:cNvGraphicFramePr>
            <a:graphicFrameLocks noChangeAspect="1"/>
          </p:cNvGraphicFramePr>
          <p:nvPr/>
        </p:nvGraphicFramePr>
        <p:xfrm>
          <a:off x="2209800" y="2814637"/>
          <a:ext cx="4588525" cy="3967163"/>
        </p:xfrm>
        <a:graphic>
          <a:graphicData uri="http://schemas.openxmlformats.org/presentationml/2006/ole">
            <p:oleObj spid="_x0000_s82946" name="Visio" r:id="rId3" imgW="3659049" imgH="3162002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1. </a:t>
            </a:r>
            <a:r>
              <a:rPr lang="zh-CN" altLang="en-US" dirty="0" smtClean="0"/>
              <a:t>磁盘及文件管理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分析问题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数据库是以文件的形式存储数据。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Microsoft Access </a:t>
            </a:r>
            <a:r>
              <a:rPr lang="zh-CN" altLang="en-US" dirty="0" smtClean="0"/>
              <a:t>将所有数据都存放在一个</a:t>
            </a:r>
            <a:r>
              <a:rPr lang="en-US" dirty="0" smtClean="0"/>
              <a:t> .</a:t>
            </a:r>
            <a:r>
              <a:rPr lang="en-US" dirty="0" err="1" smtClean="0"/>
              <a:t>mdb</a:t>
            </a:r>
            <a:r>
              <a:rPr lang="zh-CN" altLang="en-US" dirty="0" smtClean="0"/>
              <a:t>文件中。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Oracle, </a:t>
            </a:r>
            <a:r>
              <a:rPr lang="en-US" dirty="0" err="1" smtClean="0"/>
              <a:t>SQLServer</a:t>
            </a:r>
            <a:r>
              <a:rPr lang="zh-CN" altLang="en-US" dirty="0" smtClean="0"/>
              <a:t>等利用多个文件存储数据库。</a:t>
            </a:r>
          </a:p>
          <a:p>
            <a:pPr>
              <a:buNone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21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1. </a:t>
            </a:r>
            <a:r>
              <a:rPr lang="zh-CN" altLang="en-US" dirty="0" smtClean="0"/>
              <a:t>磁盘及文件管理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分析问题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22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304800" y="1295400"/>
          <a:ext cx="5029200" cy="4348163"/>
        </p:xfrm>
        <a:graphic>
          <a:graphicData uri="http://schemas.openxmlformats.org/presentationml/2006/ole">
            <p:oleObj spid="_x0000_s83970" name="Visio" r:id="rId3" imgW="3659049" imgH="3162002" progId="Visio.Drawing.11">
              <p:embed/>
            </p:oleObj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066800" y="1676400"/>
            <a:ext cx="7603908" cy="3886200"/>
            <a:chOff x="609600" y="1600200"/>
            <a:chExt cx="7603908" cy="3886200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3429000" y="1600200"/>
            <a:ext cx="1981200" cy="1503464"/>
          </p:xfrm>
          <a:graphic>
            <a:graphicData uri="http://schemas.openxmlformats.org/presentationml/2006/ole">
              <p:oleObj spid="_x0000_s83971" name="Visio" r:id="rId4" imgW="1345925" imgH="1023858" progId="Visio.Drawing.11">
                <p:embed/>
              </p:oleObj>
            </a:graphicData>
          </a:graphic>
        </p:graphicFrame>
        <p:pic>
          <p:nvPicPr>
            <p:cNvPr id="8" name="图片 16" descr="5PZKQQS@[KOT7ZQV94SE28X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276600"/>
              <a:ext cx="7603908" cy="22098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1. </a:t>
            </a:r>
            <a:r>
              <a:rPr lang="zh-CN" altLang="en-US" dirty="0" smtClean="0"/>
              <a:t>磁盘及文件管理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分析问题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23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6017" name="Object 1"/>
          <p:cNvGraphicFramePr>
            <a:graphicFrameLocks noChangeAspect="1"/>
          </p:cNvGraphicFramePr>
          <p:nvPr/>
        </p:nvGraphicFramePr>
        <p:xfrm>
          <a:off x="381000" y="1371600"/>
          <a:ext cx="7632054" cy="4876800"/>
        </p:xfrm>
        <a:graphic>
          <a:graphicData uri="http://schemas.openxmlformats.org/presentationml/2006/ole">
            <p:oleObj spid="_x0000_s86017" name="Visio" r:id="rId3" imgW="7126709" imgH="455512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1. </a:t>
            </a:r>
            <a:r>
              <a:rPr lang="zh-CN" altLang="en-US" dirty="0" smtClean="0"/>
              <a:t>磁盘及文件管理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解决问题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24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7041" name="Object 1"/>
          <p:cNvGraphicFramePr>
            <a:graphicFrameLocks noChangeAspect="1"/>
          </p:cNvGraphicFramePr>
          <p:nvPr/>
        </p:nvGraphicFramePr>
        <p:xfrm>
          <a:off x="2349795" y="1219200"/>
          <a:ext cx="1384005" cy="5410199"/>
        </p:xfrm>
        <a:graphic>
          <a:graphicData uri="http://schemas.openxmlformats.org/presentationml/2006/ole">
            <p:oleObj spid="_x0000_s87041" name="Visio" r:id="rId3" imgW="943713" imgH="3684593" progId="Visio.Drawing.11">
              <p:embed/>
            </p:oleObj>
          </a:graphicData>
        </a:graphic>
      </p:graphicFrame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7043" name="Object 3"/>
          <p:cNvGraphicFramePr>
            <a:graphicFrameLocks noChangeAspect="1"/>
          </p:cNvGraphicFramePr>
          <p:nvPr/>
        </p:nvGraphicFramePr>
        <p:xfrm>
          <a:off x="5257800" y="1295399"/>
          <a:ext cx="1752600" cy="5426049"/>
        </p:xfrm>
        <a:graphic>
          <a:graphicData uri="http://schemas.openxmlformats.org/presentationml/2006/ole">
            <p:oleObj spid="_x0000_s87043" name="Visio" r:id="rId4" imgW="1196108" imgH="368459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1. </a:t>
            </a:r>
            <a:r>
              <a:rPr lang="zh-CN" altLang="en-US" dirty="0" smtClean="0"/>
              <a:t>磁盘及文件管理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25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762000" y="1295400"/>
            <a:ext cx="81534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317500" algn="l"/>
            <a:r>
              <a:rPr lang="en-US" altLang="zh-CN" sz="1600" b="1" dirty="0" err="1" smtClean="0">
                <a:solidFill>
                  <a:srgbClr val="7F0055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publicclass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FileTest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{</a:t>
            </a:r>
            <a:endParaRPr lang="en-US" altLang="zh-CN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b="1" dirty="0" err="1" smtClean="0">
                <a:solidFill>
                  <a:srgbClr val="7F0055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publicstaticvoid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main(String[] 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args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) </a:t>
            </a:r>
            <a:r>
              <a:rPr lang="en-US" altLang="zh-CN" sz="1600" b="1" dirty="0" smtClean="0">
                <a:solidFill>
                  <a:srgbClr val="7F0055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throws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IOException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{</a:t>
            </a:r>
            <a:endParaRPr lang="en-US" altLang="zh-CN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SimpleDB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db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= </a:t>
            </a:r>
            <a:r>
              <a:rPr lang="en-US" altLang="zh-CN" sz="1600" b="1" dirty="0" smtClean="0">
                <a:solidFill>
                  <a:srgbClr val="7F0055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SimpleDB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lang="en-US" altLang="zh-CN" sz="1600" dirty="0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lang="en-US" altLang="zh-CN" sz="1600" dirty="0" err="1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testDB</a:t>
            </a:r>
            <a:r>
              <a:rPr lang="en-US" altLang="zh-CN" sz="1600" dirty="0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, 400, 8);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创建数据库对象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zh-CN" altLang="en-US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FileMgr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fm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= 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db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.fileMgr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();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创建文件管理器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zh-CN" altLang="en-US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BlockId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blk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= </a:t>
            </a:r>
            <a:r>
              <a:rPr lang="en-US" altLang="zh-CN" sz="1600" b="1" dirty="0" smtClean="0">
                <a:solidFill>
                  <a:srgbClr val="7F0055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BlockId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lang="en-US" altLang="zh-CN" sz="1600" dirty="0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lang="en-US" altLang="zh-CN" sz="1600" dirty="0" err="1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testDB_datafile</a:t>
            </a:r>
            <a:r>
              <a:rPr lang="en-US" altLang="zh-CN" sz="1600" dirty="0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, 0); 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创建块对象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b="1" dirty="0" smtClean="0">
                <a:solidFill>
                  <a:srgbClr val="7F0055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int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pos1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= 10; 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操作的位置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zh-CN" altLang="en-US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Page 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p1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= </a:t>
            </a:r>
            <a:r>
              <a:rPr lang="en-US" altLang="zh-CN" sz="1600" b="1" dirty="0" smtClean="0">
                <a:solidFill>
                  <a:srgbClr val="7F0055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Page(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fm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.blockSize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()); 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 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创建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Page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对象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p1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.setString(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pos1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, </a:t>
            </a:r>
            <a:r>
              <a:rPr lang="en-US" altLang="zh-CN" sz="1600" dirty="0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“Hello </a:t>
            </a:r>
            <a:r>
              <a:rPr lang="en-US" altLang="zh-CN" sz="1600" dirty="0" err="1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iDatabase</a:t>
            </a:r>
            <a:r>
              <a:rPr lang="en-US" altLang="zh-CN" sz="1600" dirty="0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!”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); 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 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在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Page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对象中，指定位 </a:t>
            </a:r>
            <a:endParaRPr lang="en-US" altLang="zh-CN" sz="1600" dirty="0" smtClean="0">
              <a:solidFill>
                <a:srgbClr val="3F7F5F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                                             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置，写入指定值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fm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.write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blk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, 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p1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); 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将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Page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对象写入物理块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zh-CN" altLang="en-US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Page 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p2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= </a:t>
            </a:r>
            <a:r>
              <a:rPr lang="en-US" altLang="zh-CN" sz="1600" b="1" dirty="0" smtClean="0">
                <a:solidFill>
                  <a:srgbClr val="7F0055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Page(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fm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.blockSize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()); 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创建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Page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对象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p2</a:t>
            </a:r>
            <a:endParaRPr lang="en-US" altLang="zh-CN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fm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.read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blk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, 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p2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 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将物理块中的内容读入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p2</a:t>
            </a:r>
            <a:endParaRPr lang="en-US" altLang="zh-CN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System.</a:t>
            </a:r>
            <a:r>
              <a:rPr lang="en-US" altLang="zh-CN" sz="1600" b="1" i="1" dirty="0" err="1" smtClean="0">
                <a:solidFill>
                  <a:srgbClr val="0000C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out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.println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p2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.getString(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pos1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)); 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 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输出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p2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对象中的内容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System.</a:t>
            </a:r>
            <a:r>
              <a:rPr lang="en-US" altLang="zh-CN" sz="1600" b="1" i="1" dirty="0" err="1" smtClean="0">
                <a:solidFill>
                  <a:srgbClr val="0000C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out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.println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lang="en-US" altLang="zh-CN" sz="1600" dirty="0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"offset "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+ 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pos1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+ </a:t>
            </a:r>
            <a:r>
              <a:rPr lang="en-US" altLang="zh-CN" sz="1600" dirty="0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" contains "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+ </a:t>
            </a:r>
            <a:endParaRPr lang="en-US" altLang="zh-CN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p2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.getString(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pos1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));</a:t>
            </a:r>
            <a:endParaRPr lang="en-US" altLang="zh-CN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}</a:t>
            </a:r>
            <a:endParaRPr lang="en-US" altLang="zh-CN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endParaRPr lang="en-US" altLang="zh-CN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1. </a:t>
            </a:r>
            <a:r>
              <a:rPr lang="zh-CN" altLang="en-US" dirty="0" smtClean="0"/>
              <a:t>磁盘及文件管理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26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pic>
        <p:nvPicPr>
          <p:cNvPr id="5" name="内容占位符 4" descr="G:\QQRecFile\MobileFile\0NG5~}`%D0XE3U[REZ4UX3D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581400"/>
            <a:ext cx="5943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447800"/>
            <a:ext cx="576848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zh-CN" dirty="0" smtClean="0"/>
              <a:t>1.</a:t>
            </a:r>
            <a:r>
              <a:rPr lang="zh-CN" altLang="en-US" dirty="0" smtClean="0"/>
              <a:t>磁盘及文件管理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备注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153400" cy="1143000"/>
          </a:xfrm>
        </p:spPr>
        <p:txBody>
          <a:bodyPr/>
          <a:lstStyle/>
          <a:p>
            <a:r>
              <a:rPr lang="zh-CN" altLang="en-US" dirty="0" smtClean="0"/>
              <a:t>该例子主要使用三个类，分别为，</a:t>
            </a:r>
            <a:r>
              <a:rPr lang="en-US" dirty="0" err="1" smtClean="0"/>
              <a:t>BlockId</a:t>
            </a:r>
            <a:r>
              <a:rPr lang="en-US" dirty="0" smtClean="0"/>
              <a:t> ,Page, </a:t>
            </a:r>
            <a:r>
              <a:rPr lang="en-US" dirty="0" err="1" smtClean="0"/>
              <a:t>FileMgr</a:t>
            </a:r>
            <a:endParaRPr 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27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667000"/>
            <a:ext cx="36957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5" y="3962400"/>
            <a:ext cx="378142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505200"/>
            <a:ext cx="381747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看懂代码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复现代码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自我实现（选做）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28</a:t>
            </a:fld>
            <a:r>
              <a:rPr lang="en-US" altLang="zh-CN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文件与磁盘管理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29</a:t>
            </a:fld>
            <a:r>
              <a:rPr lang="en-US" altLang="zh-CN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一、实验教程背景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76400"/>
            <a:ext cx="8153400" cy="4953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国外高校普遍采用的课程内容</a:t>
            </a:r>
            <a:endParaRPr lang="en-US" altLang="zh-CN" b="1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dirty="0" smtClean="0"/>
              <a:t>    例如，加州大学伯克利分校、斯坦福大学、耶鲁大学、伊利诺伊大学等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b="1" dirty="0" smtClean="0"/>
              <a:t>国外注重理论与实践相结合</a:t>
            </a:r>
            <a:endParaRPr lang="en-US" altLang="zh-CN" b="1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simpleDB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（原型系统）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dirty="0" smtClean="0"/>
              <a:t>    </a:t>
            </a:r>
            <a:endParaRPr lang="en-US" altLang="zh-CN" dirty="0" smtClean="0"/>
          </a:p>
          <a:p>
            <a:pPr>
              <a:lnSpc>
                <a:spcPct val="150000"/>
              </a:lnSpc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3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600" y="2286000"/>
            <a:ext cx="7315200" cy="2209800"/>
          </a:xfrm>
        </p:spPr>
        <p:txBody>
          <a:bodyPr/>
          <a:lstStyle/>
          <a:p>
            <a:pPr algn="ctr">
              <a:buNone/>
            </a:pPr>
            <a:r>
              <a:rPr lang="zh-CN" altLang="en-US" sz="6000" dirty="0" smtClean="0"/>
              <a:t>谢谢！</a:t>
            </a:r>
            <a:endParaRPr lang="zh-CN" altLang="en-US" sz="6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30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CS186-Intro to Database Systems – </a:t>
            </a:r>
            <a:br>
              <a:rPr lang="en-US" altLang="en-US" dirty="0" smtClean="0"/>
            </a:br>
            <a:r>
              <a:rPr lang="en-US" altLang="en-US" dirty="0" smtClean="0"/>
              <a:t>Fall 2013</a:t>
            </a:r>
            <a:r>
              <a:rPr lang="en-US" altLang="zh-CN" dirty="0" smtClean="0"/>
              <a:t>—UC Berkeley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4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pic>
        <p:nvPicPr>
          <p:cNvPr id="10137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1082553"/>
            <a:ext cx="7391400" cy="553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CS186-Intro to Database Systems – </a:t>
            </a:r>
            <a:br>
              <a:rPr lang="en-US" altLang="en-US" dirty="0" smtClean="0"/>
            </a:br>
            <a:r>
              <a:rPr lang="en-US" altLang="en-US" dirty="0" smtClean="0"/>
              <a:t>Fall 2013</a:t>
            </a:r>
            <a:r>
              <a:rPr lang="en-US" altLang="zh-CN" dirty="0" smtClean="0"/>
              <a:t>—UC Berkeley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5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219200"/>
            <a:ext cx="871243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CS186-Intro to Database Systems – </a:t>
            </a:r>
            <a:br>
              <a:rPr lang="en-US" altLang="en-US" dirty="0" smtClean="0"/>
            </a:br>
            <a:r>
              <a:rPr lang="en-US" altLang="en-US" dirty="0" smtClean="0"/>
              <a:t>Fall 2013</a:t>
            </a:r>
            <a:r>
              <a:rPr lang="en-US" altLang="zh-CN" dirty="0" smtClean="0"/>
              <a:t>—UC Berkeley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6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8915400" cy="4335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762000" y="6183868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https://sites.google.com/site/cs186fall2013/section-notes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Database System Implementation-CS346 Spring 2015 – Stanford University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7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40037"/>
            <a:ext cx="8153400" cy="4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Database System Implementation-CS346 Spring 2015 – Stanford University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8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79182"/>
            <a:ext cx="8153400" cy="4137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UC Berkeley</a:t>
            </a:r>
            <a:endParaRPr lang="zh-CN" altLang="en-US" dirty="0"/>
          </a:p>
        </p:txBody>
      </p:sp>
      <p:pic>
        <p:nvPicPr>
          <p:cNvPr id="5" name="内容占位符 4" descr="CHou-hall-STE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0" y="1676400"/>
            <a:ext cx="6515100" cy="43434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9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oogle adwords">
  <a:themeElements>
    <a:clrScheme name="google adword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oogle adwords">
      <a:majorFont>
        <a:latin typeface="Arial"/>
        <a:ea typeface="Lucida Sans Unicode"/>
        <a:cs typeface="Lucida Sans Unicode"/>
      </a:majorFont>
      <a:minorFont>
        <a:latin typeface="Arial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oogle adword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oogle adword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oogle adword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oogle adword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oogle adword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oogle adword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oogle adword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oogle adword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oogle adword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oogle adword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oogle adword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oogle adword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Google PowerPoint Template</Template>
  <TotalTime>4434</TotalTime>
  <Words>612</Words>
  <Application>Microsoft Office PowerPoint</Application>
  <PresentationFormat>全屏显示(4:3)</PresentationFormat>
  <Paragraphs>136</Paragraphs>
  <Slides>30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3" baseType="lpstr">
      <vt:lpstr>google adwords</vt:lpstr>
      <vt:lpstr>Image</vt:lpstr>
      <vt:lpstr>Visio</vt:lpstr>
      <vt:lpstr>数据库实用技术</vt:lpstr>
      <vt:lpstr>DBMS实现教程</vt:lpstr>
      <vt:lpstr>一、实验教程背景</vt:lpstr>
      <vt:lpstr>CS186-Intro to Database Systems –  Fall 2013—UC Berkeley</vt:lpstr>
      <vt:lpstr>CS186-Intro to Database Systems –  Fall 2013—UC Berkeley</vt:lpstr>
      <vt:lpstr>CS186-Intro to Database Systems –  Fall 2013—UC Berkeley</vt:lpstr>
      <vt:lpstr>Database System Implementation-CS346 Spring 2015 – Stanford University</vt:lpstr>
      <vt:lpstr>Database System Implementation-CS346 Spring 2015 – Stanford University</vt:lpstr>
      <vt:lpstr>UC Berkeley</vt:lpstr>
      <vt:lpstr>UC Berkeley</vt:lpstr>
      <vt:lpstr>UC Berkeley</vt:lpstr>
      <vt:lpstr>Stanford University</vt:lpstr>
      <vt:lpstr>UC Berkeley</vt:lpstr>
      <vt:lpstr>UC Berkeley</vt:lpstr>
      <vt:lpstr>教程背景</vt:lpstr>
      <vt:lpstr>幻灯片 16</vt:lpstr>
      <vt:lpstr>当前形势</vt:lpstr>
      <vt:lpstr>二、教程框架</vt:lpstr>
      <vt:lpstr>实验1. 磁盘及文件管理</vt:lpstr>
      <vt:lpstr>实验1. 磁盘及文件管理— 提出问题</vt:lpstr>
      <vt:lpstr>实验1. 磁盘及文件管理—分析问题</vt:lpstr>
      <vt:lpstr>实验1. 磁盘及文件管理—分析问题</vt:lpstr>
      <vt:lpstr>实验1. 磁盘及文件管理—分析问题</vt:lpstr>
      <vt:lpstr>实验1. 磁盘及文件管理—解决问题</vt:lpstr>
      <vt:lpstr>实验1. 磁盘及文件管理</vt:lpstr>
      <vt:lpstr>实验1. 磁盘及文件管理</vt:lpstr>
      <vt:lpstr>实验1.磁盘及文件管理—备注</vt:lpstr>
      <vt:lpstr>作业</vt:lpstr>
      <vt:lpstr>小结</vt:lpstr>
      <vt:lpstr>幻灯片 30</vt:lpstr>
    </vt:vector>
  </TitlesOfParts>
  <Company>Google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Web-scale Data Integration: You can only afford to Pay As You Go</dc:title>
  <dc:creator>Google Employee</dc:creator>
  <cp:lastModifiedBy>thinkpad</cp:lastModifiedBy>
  <cp:revision>595</cp:revision>
  <dcterms:created xsi:type="dcterms:W3CDTF">2007-01-01T22:59:53Z</dcterms:created>
  <dcterms:modified xsi:type="dcterms:W3CDTF">2020-09-09T01:35:41Z</dcterms:modified>
</cp:coreProperties>
</file>